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2"/>
  </p:notesMasterIdLst>
  <p:handoutMasterIdLst>
    <p:handoutMasterId r:id="rId13"/>
  </p:handoutMasterIdLst>
  <p:sldIdLst>
    <p:sldId id="372" r:id="rId2"/>
    <p:sldId id="373" r:id="rId3"/>
    <p:sldId id="283" r:id="rId4"/>
    <p:sldId id="371" r:id="rId5"/>
    <p:sldId id="273" r:id="rId6"/>
    <p:sldId id="316" r:id="rId7"/>
    <p:sldId id="280" r:id="rId8"/>
    <p:sldId id="277" r:id="rId9"/>
    <p:sldId id="278" r:id="rId10"/>
    <p:sldId id="279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292929"/>
    <a:srgbClr val="FF0000"/>
    <a:srgbClr val="000066"/>
    <a:srgbClr val="333399"/>
    <a:srgbClr val="000000"/>
    <a:srgbClr val="114FFB"/>
    <a:srgbClr val="A2C1FE"/>
    <a:srgbClr val="5F5F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614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  <p:extLst>
      <p:ext uri="{BB962C8B-B14F-4D97-AF65-F5344CB8AC3E}">
        <p14:creationId xmlns:p14="http://schemas.microsoft.com/office/powerpoint/2010/main" val="3314885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Changes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10293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Diagram for Sulfur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0683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energy is released when a material condenses or freezes and is absorbed when a material evaporates or melts.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09350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Water phase changes</a:t>
            </a:r>
          </a:p>
          <a:p>
            <a:r>
              <a:rPr lang="en-US" smtClean="0"/>
              <a:t>Temperature remains __________</a:t>
            </a:r>
          </a:p>
          <a:p>
            <a:r>
              <a:rPr lang="en-US" smtClean="0"/>
              <a:t>during a phase change.</a:t>
            </a:r>
          </a:p>
          <a:p>
            <a:r>
              <a:rPr lang="en-US" smtClean="0"/>
              <a:t>constant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99516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Effect of Pressure on Boiling Point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8492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Diagram</a:t>
            </a:r>
          </a:p>
          <a:p>
            <a:r>
              <a:rPr lang="en-US" smtClean="0"/>
              <a:t> Represents phases as a function of temperature and pressure.</a:t>
            </a:r>
          </a:p>
          <a:p>
            <a:r>
              <a:rPr lang="en-US" smtClean="0"/>
              <a:t> Critical temperature:  temperature above which the vapor can not be liquefied.</a:t>
            </a:r>
          </a:p>
          <a:p>
            <a:r>
              <a:rPr lang="en-US" smtClean="0"/>
              <a:t> Critical pressure:  pressure required to liquefy AT the critical temperature.</a:t>
            </a:r>
          </a:p>
          <a:p>
            <a:r>
              <a:rPr lang="en-US" smtClean="0"/>
              <a:t> Critical point:  critical temperature and pressure (for water, Tc = 374°C and 218 atm).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Phase changes by Name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3914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Water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79842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 dioxide</a:t>
            </a:r>
          </a:p>
          <a:p>
            <a:r>
              <a:rPr lang="en-US" smtClean="0"/>
              <a:t>Phase Diagram for Carbon</a:t>
            </a:r>
          </a:p>
          <a:p>
            <a:r>
              <a:rPr lang="en-US" smtClean="0"/>
              <a:t>dioxide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0168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Carbon</a:t>
            </a:r>
          </a:p>
          <a:p>
            <a:r>
              <a:rPr lang="en-US" smtClean="0"/>
              <a:t>Phase Diagram for Carbon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5880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85" r:id="rId12"/>
    <p:sldLayoutId id="2147483686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"/>
            <a:ext cx="7772400" cy="914400"/>
          </a:xfrm>
        </p:spPr>
        <p:txBody>
          <a:bodyPr/>
          <a:lstStyle/>
          <a:p>
            <a:r>
              <a:rPr lang="en-US" sz="4800" dirty="0" smtClean="0">
                <a:solidFill>
                  <a:schemeClr val="accent5">
                    <a:lumMod val="10000"/>
                  </a:schemeClr>
                </a:solidFill>
              </a:rPr>
              <a:t>Phase Changes</a:t>
            </a:r>
            <a:endParaRPr lang="en-US" sz="4800" dirty="0">
              <a:solidFill>
                <a:schemeClr val="accent5">
                  <a:lumMod val="10000"/>
                </a:schemeClr>
              </a:solidFill>
            </a:endParaRPr>
          </a:p>
        </p:txBody>
      </p:sp>
      <p:pic>
        <p:nvPicPr>
          <p:cNvPr id="20173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914400"/>
            <a:ext cx="7391400" cy="4965388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495800" y="6172200"/>
            <a:ext cx="44230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10000"/>
                  </a:schemeClr>
                </a:solidFill>
              </a:rPr>
              <a:t>Courtesy www.lab-initio.com</a:t>
            </a:r>
            <a:endParaRPr lang="en-US" dirty="0">
              <a:solidFill>
                <a:schemeClr val="accent5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1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685800"/>
            <a:ext cx="8223901" cy="61722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47110" name="Rectangle 6"/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5181600" cy="762000"/>
          </a:xfrm>
        </p:spPr>
        <p:txBody>
          <a:bodyPr/>
          <a:lstStyle/>
          <a:p>
            <a:r>
              <a:rPr lang="en-US" sz="28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Phase Diagram for Sulfur</a:t>
            </a:r>
            <a:endParaRPr lang="en-US" sz="2800" b="0" dirty="0">
              <a:solidFill>
                <a:srgbClr val="C00000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800" u="sng" dirty="0" smtClean="0">
                <a:solidFill>
                  <a:srgbClr val="006600"/>
                </a:solidFill>
              </a:rPr>
              <a:t>CA Standards</a:t>
            </a:r>
            <a:endParaRPr lang="en-US" sz="4800" u="sng" dirty="0">
              <a:solidFill>
                <a:srgbClr val="00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2743200"/>
          </a:xfrm>
          <a:ln>
            <a:solidFill>
              <a:schemeClr val="accent3">
                <a:lumMod val="1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3600" i="1" dirty="0" smtClean="0">
                <a:solidFill>
                  <a:srgbClr val="006600"/>
                </a:solidFill>
              </a:rPr>
              <a:t>Students know </a:t>
            </a:r>
            <a:r>
              <a:rPr lang="en-US" sz="3600" dirty="0" smtClean="0">
                <a:solidFill>
                  <a:srgbClr val="006600"/>
                </a:solidFill>
              </a:rPr>
              <a:t>energy is released when a material condenses or freezes and is absorbed when a material evaporates or melts.</a:t>
            </a:r>
            <a:endParaRPr lang="en-US" sz="3600" dirty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phasechange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" y="0"/>
            <a:ext cx="9139943" cy="6858000"/>
          </a:xfrm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3581400"/>
            <a:ext cx="3276600" cy="23622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Water phase changes</a:t>
            </a: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1676400" y="228600"/>
            <a:ext cx="5354638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Temperature remains __________</a:t>
            </a:r>
          </a:p>
          <a:p>
            <a:r>
              <a:rPr lang="en-US">
                <a:solidFill>
                  <a:srgbClr val="000000"/>
                </a:solidFill>
              </a:rPr>
              <a:t>during a phase change.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5165725" y="198438"/>
            <a:ext cx="14255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</a:rPr>
              <a:t>constant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7" grpId="0"/>
      <p:bldP spid="5120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914400"/>
          </a:xfrm>
        </p:spPr>
        <p:txBody>
          <a:bodyPr/>
          <a:lstStyle/>
          <a:p>
            <a:r>
              <a:rPr lang="en-US" dirty="0">
                <a:solidFill>
                  <a:schemeClr val="accent5">
                    <a:lumMod val="10000"/>
                  </a:schemeClr>
                </a:solidFill>
              </a:rPr>
              <a:t>Effect of Pressure on Boiling Point</a:t>
            </a:r>
          </a:p>
        </p:txBody>
      </p:sp>
      <p:graphicFrame>
        <p:nvGraphicFramePr>
          <p:cNvPr id="185711" name="Group 367"/>
          <p:cNvGraphicFramePr>
            <a:graphicFrameLocks noGrp="1"/>
          </p:cNvGraphicFramePr>
          <p:nvPr/>
        </p:nvGraphicFramePr>
        <p:xfrm>
          <a:off x="533400" y="1143000"/>
          <a:ext cx="8077200" cy="429768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3581400"/>
                <a:gridCol w="1524000"/>
                <a:gridCol w="1524000"/>
                <a:gridCol w="1447800"/>
              </a:tblGrid>
              <a:tr h="27463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Boiling Point of Water at Various Locations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Location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Feet above sea level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P</a:t>
                      </a:r>
                      <a:r>
                        <a:rPr kumimoji="0" lang="en-US" sz="1800" b="0" i="0" u="none" strike="noStrike" cap="none" normalizeH="0" baseline="-3000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atm</a:t>
                      </a:r>
                      <a:r>
                        <a:rPr kumimoji="0" lang="en-US" sz="1800" b="0" i="0" u="none" strike="noStrike" cap="none" normalizeH="0" baseline="-3000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kPa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Boiling Point (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  <a:sym typeface="Symbol" pitchFamily="18" charset="2"/>
                        </a:rPr>
                        <a:t>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C)</a:t>
                      </a:r>
                      <a:endParaRPr kumimoji="0" lang="en-US" sz="1800" b="0" i="0" u="none" strike="noStrike" cap="none" normalizeH="0" baseline="0" dirty="0" smtClean="0">
                        <a:ln>
                          <a:solidFill>
                            <a:schemeClr val="bg2">
                              <a:lumMod val="75000"/>
                            </a:schemeClr>
                          </a:solidFill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Comic Sans MS" pitchFamily="66" charset="0"/>
                        <a:ea typeface="Times New Roman" pitchFamily="18" charset="0"/>
                        <a:cs typeface="Arial" charset="0"/>
                        <a:sym typeface="Symbol" pitchFamily="18" charset="2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Top of Mt. Everest, Tibet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29,028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32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70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Top of Mt. Denali, Alaska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20,320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45.3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79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Top of Mt. Whitney, California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14,494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57.3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85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Leadville, Colorado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10,150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68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89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Top of Mt. Washington, N.H.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6,293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78.6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93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Boulder, Colorado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5,430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81.3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94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Madison, Wisconsin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900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97.3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99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New York City, New York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101.3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100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Death Valley, California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-282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102.6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solidFill>
                              <a:schemeClr val="bg2">
                                <a:lumMod val="75000"/>
                              </a:schemeClr>
                            </a:solidFill>
                          </a:ln>
                          <a:solidFill>
                            <a:schemeClr val="accent5">
                              <a:lumMod val="10000"/>
                            </a:schemeClr>
                          </a:solidFill>
                          <a:effectLst/>
                          <a:latin typeface="Comic Sans MS" pitchFamily="66" charset="0"/>
                          <a:ea typeface="Times New Roman" pitchFamily="18" charset="0"/>
                          <a:cs typeface="Arial" charset="0"/>
                        </a:rPr>
                        <a:t>100.3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4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8486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Phase Diagram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90600"/>
            <a:ext cx="8001000" cy="4267200"/>
          </a:xfrm>
          <a:noFill/>
          <a:ln/>
        </p:spPr>
        <p:txBody>
          <a:bodyPr lIns="90488" tIns="44450" rIns="90488" bIns="44450"/>
          <a:lstStyle/>
          <a:p>
            <a:pPr marL="0" inden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 Represents 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phases as a function of temperature and pressure.</a:t>
            </a:r>
          </a:p>
          <a:p>
            <a:pPr marL="0" inden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 Critical 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temperature:  temperature above which the vapor can not be liquefied.</a:t>
            </a:r>
          </a:p>
          <a:p>
            <a:pPr marL="0" inden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 Critical 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pressure:  pressure required to liquefy </a:t>
            </a:r>
            <a:r>
              <a:rPr lang="en-US" sz="2800" u="sng" dirty="0">
                <a:solidFill>
                  <a:schemeClr val="accent3">
                    <a:lumMod val="10000"/>
                  </a:schemeClr>
                </a:solidFill>
              </a:rPr>
              <a:t>AT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 the critical temperature.</a:t>
            </a:r>
          </a:p>
          <a:p>
            <a:pPr marL="0" indent="0">
              <a:buClr>
                <a:srgbClr val="C00000"/>
              </a:buClr>
              <a:buFont typeface="Wingdings" pitchFamily="2" charset="2"/>
              <a:buChar char="§"/>
            </a:pPr>
            <a:r>
              <a:rPr lang="en-US" sz="2800" dirty="0" smtClean="0">
                <a:solidFill>
                  <a:schemeClr val="accent3">
                    <a:lumMod val="10000"/>
                  </a:schemeClr>
                </a:solidFill>
              </a:rPr>
              <a:t> Critical 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point:  critical temperature and pressure (for water, </a:t>
            </a:r>
            <a:r>
              <a:rPr lang="en-US" sz="2800" i="1" dirty="0" err="1">
                <a:solidFill>
                  <a:schemeClr val="accent3">
                    <a:lumMod val="10000"/>
                  </a:schemeClr>
                </a:solidFill>
              </a:rPr>
              <a:t>T</a:t>
            </a:r>
            <a:r>
              <a:rPr lang="en-US" sz="2800" i="1" baseline="-25000" dirty="0" err="1">
                <a:solidFill>
                  <a:schemeClr val="accent3">
                    <a:lumMod val="10000"/>
                  </a:schemeClr>
                </a:solidFill>
              </a:rPr>
              <a:t>c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 = 374°C and 218 </a:t>
            </a:r>
            <a:r>
              <a:rPr lang="en-US" sz="2800" dirty="0" err="1">
                <a:solidFill>
                  <a:schemeClr val="accent3">
                    <a:lumMod val="10000"/>
                  </a:schemeClr>
                </a:solidFill>
              </a:rPr>
              <a:t>atm</a:t>
            </a:r>
            <a:r>
              <a:rPr lang="en-US" sz="2800" dirty="0">
                <a:solidFill>
                  <a:schemeClr val="accent3">
                    <a:lumMod val="10000"/>
                  </a:schemeClr>
                </a:solidFill>
              </a:rPr>
              <a:t>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533400"/>
          </a:xfrm>
        </p:spPr>
        <p:txBody>
          <a:bodyPr/>
          <a:lstStyle/>
          <a:p>
            <a:r>
              <a:rPr lang="en-US" sz="32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Phase changes by Name</a:t>
            </a:r>
          </a:p>
        </p:txBody>
      </p:sp>
      <p:pic>
        <p:nvPicPr>
          <p:cNvPr id="117764" name="Picture 4" descr="phase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866775"/>
            <a:ext cx="9144000" cy="5915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3050" cy="6877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2286000" cy="1143000"/>
          </a:xfrm>
        </p:spPr>
        <p:txBody>
          <a:bodyPr/>
          <a:lstStyle/>
          <a:p>
            <a:r>
              <a:rPr lang="en-US" dirty="0">
                <a:solidFill>
                  <a:schemeClr val="accent3">
                    <a:lumMod val="10000"/>
                  </a:schemeClr>
                </a:solidFill>
              </a:rPr>
              <a:t>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Carbon dioxide</a:t>
            </a: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6477000" y="261938"/>
            <a:ext cx="2438400" cy="20621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Phase Diagram for Carbon</a:t>
            </a:r>
            <a:endParaRPr lang="en-US" sz="3200" dirty="0">
              <a:solidFill>
                <a:schemeClr val="accent3">
                  <a:lumMod val="10000"/>
                </a:schemeClr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  <a:p>
            <a:pPr algn="ctr" eaLnBrk="0" hangingPunct="0"/>
            <a:r>
              <a:rPr lang="en-US" sz="3200" dirty="0">
                <a:solidFill>
                  <a:schemeClr val="accent3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dioxide</a:t>
            </a:r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6477000" cy="6877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808080"/>
                  </a:outerShdw>
                </a:effectLst>
              </a:rPr>
              <a:t>Carbon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228600" y="990600"/>
            <a:ext cx="251460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Phase Diagram for Carbon</a:t>
            </a:r>
            <a:endParaRPr lang="en-US" sz="3200" dirty="0">
              <a:solidFill>
                <a:schemeClr val="accent5">
                  <a:lumMod val="10000"/>
                </a:schemeClr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0"/>
            <a:ext cx="6343650" cy="68770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chemistry</Template>
  <TotalTime>688</TotalTime>
  <Pages>18</Pages>
  <Words>346</Words>
  <Application>Microsoft Office PowerPoint</Application>
  <PresentationFormat>Екран (4:3)</PresentationFormat>
  <Paragraphs>84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chemistry</vt:lpstr>
      <vt:lpstr>Phase Changes</vt:lpstr>
      <vt:lpstr>CA Standards</vt:lpstr>
      <vt:lpstr>Water phase changes</vt:lpstr>
      <vt:lpstr>Effect of Pressure on Boiling Point</vt:lpstr>
      <vt:lpstr>Phase Diagram</vt:lpstr>
      <vt:lpstr>Phase changes by Name</vt:lpstr>
      <vt:lpstr>Water</vt:lpstr>
      <vt:lpstr>Carbon dioxide</vt:lpstr>
      <vt:lpstr>Carbon</vt:lpstr>
      <vt:lpstr>Phase Diagram for Sulfur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Intermolecular Forces</dc:title>
  <dc:creator>Mad Doc</dc:creator>
  <cp:lastModifiedBy>RomaK</cp:lastModifiedBy>
  <cp:revision>199</cp:revision>
  <cp:lastPrinted>1601-01-01T00:00:00Z</cp:lastPrinted>
  <dcterms:created xsi:type="dcterms:W3CDTF">1997-02-05T05:28:18Z</dcterms:created>
  <dcterms:modified xsi:type="dcterms:W3CDTF">2015-09-02T10:04:49Z</dcterms:modified>
</cp:coreProperties>
</file>